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11"/>
  </p:notesMasterIdLst>
  <p:sldIdLst>
    <p:sldId id="256" r:id="rId2"/>
    <p:sldId id="257" r:id="rId3"/>
    <p:sldId id="263" r:id="rId4"/>
    <p:sldId id="258" r:id="rId5"/>
    <p:sldId id="264" r:id="rId6"/>
    <p:sldId id="265"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48"/>
    <p:restoredTop sz="95046"/>
  </p:normalViewPr>
  <p:slideViewPr>
    <p:cSldViewPr snapToGrid="0" snapToObjects="1">
      <p:cViewPr varScale="1">
        <p:scale>
          <a:sx n="59" d="100"/>
          <a:sy n="59" d="100"/>
        </p:scale>
        <p:origin x="200"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674A1-9B95-934B-AB9B-F997AFCFDD18}" type="datetimeFigureOut">
              <a:rPr lang="en-US" smtClean="0"/>
              <a:t>10/11/20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53DA6-8B2D-0A4E-9873-D0E91862C6AA}" type="slidenum">
              <a:rPr lang="en-US" smtClean="0"/>
              <a:t>‹#›</a:t>
            </a:fld>
            <a:endParaRPr lang="en-US"/>
          </a:p>
        </p:txBody>
      </p:sp>
    </p:spTree>
    <p:extLst>
      <p:ext uri="{BB962C8B-B14F-4D97-AF65-F5344CB8AC3E}">
        <p14:creationId xmlns:p14="http://schemas.microsoft.com/office/powerpoint/2010/main" val="270390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docs.google.com</a:t>
            </a:r>
            <a:r>
              <a:rPr lang="en-US" dirty="0"/>
              <a:t>/forms/d/e/1FAIpQLSd8nWCXd0Yuzg1Wn0boH86HKdr7CaDy3nt64Sbj42KCNQrFfQ/</a:t>
            </a:r>
            <a:r>
              <a:rPr lang="en-US" dirty="0" err="1"/>
              <a:t>viewform?usp</a:t>
            </a:r>
            <a:r>
              <a:rPr lang="en-US" dirty="0"/>
              <a:t>=</a:t>
            </a:r>
            <a:r>
              <a:rPr lang="en-US" dirty="0" err="1"/>
              <a:t>sf_link</a:t>
            </a:r>
            <a:endParaRPr lang="en-US" dirty="0"/>
          </a:p>
        </p:txBody>
      </p:sp>
      <p:sp>
        <p:nvSpPr>
          <p:cNvPr id="4" name="Slide Number Placeholder 3"/>
          <p:cNvSpPr>
            <a:spLocks noGrp="1"/>
          </p:cNvSpPr>
          <p:nvPr>
            <p:ph type="sldNum" sz="quarter" idx="5"/>
          </p:nvPr>
        </p:nvSpPr>
        <p:spPr/>
        <p:txBody>
          <a:bodyPr/>
          <a:lstStyle/>
          <a:p>
            <a:fld id="{88553DA6-8B2D-0A4E-9873-D0E91862C6AA}" type="slidenum">
              <a:rPr lang="en-US" smtClean="0"/>
              <a:t>9</a:t>
            </a:fld>
            <a:endParaRPr lang="en-US"/>
          </a:p>
        </p:txBody>
      </p:sp>
    </p:spTree>
    <p:extLst>
      <p:ext uri="{BB962C8B-B14F-4D97-AF65-F5344CB8AC3E}">
        <p14:creationId xmlns:p14="http://schemas.microsoft.com/office/powerpoint/2010/main" val="317647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006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69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513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48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4519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423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411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209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00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302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367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55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41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14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11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26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10/11/20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5528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83FD-DA74-3C4E-9174-048A3DC08EC8}"/>
              </a:ext>
            </a:extLst>
          </p:cNvPr>
          <p:cNvSpPr>
            <a:spLocks noGrp="1"/>
          </p:cNvSpPr>
          <p:nvPr>
            <p:ph type="ctrTitle"/>
          </p:nvPr>
        </p:nvSpPr>
        <p:spPr>
          <a:xfrm>
            <a:off x="1614488" y="1320705"/>
            <a:ext cx="9790111" cy="2262781"/>
          </a:xfrm>
        </p:spPr>
        <p:txBody>
          <a:bodyPr>
            <a:normAutofit fontScale="90000"/>
          </a:bodyPr>
          <a:lstStyle/>
          <a:p>
            <a:pPr algn="ctr"/>
            <a:r>
              <a:rPr lang="en-US" b="1" dirty="0"/>
              <a:t>WELCOME TO </a:t>
            </a:r>
            <a:br>
              <a:rPr lang="en-US" b="1" dirty="0"/>
            </a:br>
            <a:r>
              <a:rPr lang="en-US" b="1" dirty="0"/>
              <a:t>THE </a:t>
            </a:r>
            <a:r>
              <a:rPr lang="en-US" b="1" dirty="0">
                <a:solidFill>
                  <a:schemeClr val="tx1"/>
                </a:solidFill>
              </a:rPr>
              <a:t>MURDER OF GEORGE FLOYD </a:t>
            </a:r>
            <a:r>
              <a:rPr lang="en-US" b="1" dirty="0"/>
              <a:t>AND THE HISTORY OF POLICING </a:t>
            </a:r>
          </a:p>
        </p:txBody>
      </p:sp>
      <p:sp>
        <p:nvSpPr>
          <p:cNvPr id="3" name="Subtitle 2">
            <a:extLst>
              <a:ext uri="{FF2B5EF4-FFF2-40B4-BE49-F238E27FC236}">
                <a16:creationId xmlns:a16="http://schemas.microsoft.com/office/drawing/2014/main" id="{51D84F26-9C51-C04B-B650-82E60B94D7D6}"/>
              </a:ext>
            </a:extLst>
          </p:cNvPr>
          <p:cNvSpPr>
            <a:spLocks noGrp="1"/>
          </p:cNvSpPr>
          <p:nvPr>
            <p:ph type="subTitle" idx="1"/>
          </p:nvPr>
        </p:nvSpPr>
        <p:spPr>
          <a:xfrm>
            <a:off x="2489200" y="4005854"/>
            <a:ext cx="8707887" cy="2636486"/>
          </a:xfrm>
        </p:spPr>
        <p:txBody>
          <a:bodyPr>
            <a:normAutofit/>
          </a:bodyPr>
          <a:lstStyle/>
          <a:p>
            <a:pPr algn="ctr"/>
            <a:r>
              <a:rPr lang="en-US" sz="2000" b="1" dirty="0"/>
              <a:t>Welcome! Welcome! Welcome! </a:t>
            </a:r>
          </a:p>
          <a:p>
            <a:pPr algn="ctr"/>
            <a:r>
              <a:rPr lang="en-US" sz="2000" b="1" dirty="0"/>
              <a:t>We will get started at 2:05pm. </a:t>
            </a:r>
          </a:p>
          <a:p>
            <a:pPr algn="ctr"/>
            <a:r>
              <a:rPr lang="en-US" sz="2000" b="1" dirty="0">
                <a:solidFill>
                  <a:schemeClr val="accent1"/>
                </a:solidFill>
              </a:rPr>
              <a:t>Please:</a:t>
            </a:r>
          </a:p>
          <a:p>
            <a:pPr algn="ctr"/>
            <a:r>
              <a:rPr lang="en-US" sz="2000" b="1" dirty="0">
                <a:solidFill>
                  <a:schemeClr val="accent1"/>
                </a:solidFill>
              </a:rPr>
              <a:t>1. Rename yourself to include your pronouns.  </a:t>
            </a:r>
          </a:p>
          <a:p>
            <a:pPr algn="ctr"/>
            <a:r>
              <a:rPr lang="en-US" sz="2000" b="1" dirty="0">
                <a:solidFill>
                  <a:schemeClr val="accent1"/>
                </a:solidFill>
              </a:rPr>
              <a:t>2. Read/Listen to any part of section 1 “Where We’ve Been” </a:t>
            </a:r>
          </a:p>
        </p:txBody>
      </p:sp>
    </p:spTree>
    <p:extLst>
      <p:ext uri="{BB962C8B-B14F-4D97-AF65-F5344CB8AC3E}">
        <p14:creationId xmlns:p14="http://schemas.microsoft.com/office/powerpoint/2010/main" val="270255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F287-4FEA-E149-ADCA-18456B299D83}"/>
              </a:ext>
            </a:extLst>
          </p:cNvPr>
          <p:cNvSpPr>
            <a:spLocks noGrp="1"/>
          </p:cNvSpPr>
          <p:nvPr>
            <p:ph type="title"/>
          </p:nvPr>
        </p:nvSpPr>
        <p:spPr>
          <a:xfrm>
            <a:off x="2548775" y="-337071"/>
            <a:ext cx="8915399" cy="1468800"/>
          </a:xfrm>
        </p:spPr>
        <p:txBody>
          <a:bodyPr/>
          <a:lstStyle/>
          <a:p>
            <a:r>
              <a:rPr lang="en-US" dirty="0"/>
              <a:t>Agenda </a:t>
            </a:r>
          </a:p>
        </p:txBody>
      </p:sp>
      <p:sp>
        <p:nvSpPr>
          <p:cNvPr id="3" name="Text Placeholder 2">
            <a:extLst>
              <a:ext uri="{FF2B5EF4-FFF2-40B4-BE49-F238E27FC236}">
                <a16:creationId xmlns:a16="http://schemas.microsoft.com/office/drawing/2014/main" id="{D9073B13-21F3-BD49-89E1-A32398386F76}"/>
              </a:ext>
            </a:extLst>
          </p:cNvPr>
          <p:cNvSpPr>
            <a:spLocks noGrp="1"/>
          </p:cNvSpPr>
          <p:nvPr>
            <p:ph type="body" idx="1"/>
          </p:nvPr>
        </p:nvSpPr>
        <p:spPr>
          <a:xfrm>
            <a:off x="2548775" y="1327397"/>
            <a:ext cx="9183688" cy="2827809"/>
          </a:xfrm>
        </p:spPr>
        <p:txBody>
          <a:bodyPr>
            <a:normAutofit lnSpcReduction="10000"/>
          </a:bodyPr>
          <a:lstStyle/>
          <a:p>
            <a:pPr lvl="0"/>
            <a:r>
              <a:rPr lang="en-US" dirty="0"/>
              <a:t>2:00pm Welcome </a:t>
            </a:r>
          </a:p>
          <a:p>
            <a:pPr lvl="0"/>
            <a:r>
              <a:rPr lang="en-US" dirty="0"/>
              <a:t>2:05pm Overview of Agenda </a:t>
            </a:r>
          </a:p>
          <a:p>
            <a:pPr lvl="0"/>
            <a:r>
              <a:rPr lang="en-US" dirty="0"/>
              <a:t>2:10pm Check-In </a:t>
            </a:r>
          </a:p>
          <a:p>
            <a:pPr lvl="0"/>
            <a:r>
              <a:rPr lang="en-US" dirty="0"/>
              <a:t>2:20pm Origins of Policing Lecture </a:t>
            </a:r>
          </a:p>
          <a:p>
            <a:pPr lvl="0"/>
            <a:r>
              <a:rPr lang="en-US" dirty="0"/>
              <a:t>2:30pm Group-Work </a:t>
            </a:r>
          </a:p>
          <a:p>
            <a:pPr lvl="0"/>
            <a:r>
              <a:rPr lang="en-US" dirty="0"/>
              <a:t>2:45pm Share Out </a:t>
            </a:r>
          </a:p>
          <a:p>
            <a:pPr lvl="0"/>
            <a:r>
              <a:rPr lang="en-US" dirty="0"/>
              <a:t>2:57pm Exit Ticket </a:t>
            </a:r>
          </a:p>
          <a:p>
            <a:endParaRPr lang="en-US" dirty="0"/>
          </a:p>
        </p:txBody>
      </p:sp>
      <p:sp>
        <p:nvSpPr>
          <p:cNvPr id="4" name="Rectangle 3">
            <a:extLst>
              <a:ext uri="{FF2B5EF4-FFF2-40B4-BE49-F238E27FC236}">
                <a16:creationId xmlns:a16="http://schemas.microsoft.com/office/drawing/2014/main" id="{497F60B8-3FC0-DB40-AA90-06507FCE3979}"/>
              </a:ext>
            </a:extLst>
          </p:cNvPr>
          <p:cNvSpPr/>
          <p:nvPr/>
        </p:nvSpPr>
        <p:spPr>
          <a:xfrm>
            <a:off x="1585618" y="4838105"/>
            <a:ext cx="10606382" cy="1384995"/>
          </a:xfrm>
          <a:prstGeom prst="rect">
            <a:avLst/>
          </a:prstGeom>
        </p:spPr>
        <p:txBody>
          <a:bodyPr wrap="square">
            <a:spAutoFit/>
          </a:bodyPr>
          <a:lstStyle/>
          <a:p>
            <a:pPr algn="ctr"/>
            <a:r>
              <a:rPr lang="en-US" sz="1400" b="1" dirty="0">
                <a:solidFill>
                  <a:schemeClr val="accent1"/>
                </a:solidFill>
              </a:rPr>
              <a:t>Class 2: Where We’ve Been (Historical Context)</a:t>
            </a:r>
            <a:endParaRPr lang="en-US" sz="1400" dirty="0">
              <a:solidFill>
                <a:schemeClr val="accent1"/>
              </a:solidFill>
            </a:endParaRPr>
          </a:p>
          <a:p>
            <a:pPr algn="ctr"/>
            <a:r>
              <a:rPr lang="en-US" sz="1400" dirty="0"/>
              <a:t>Students read, annotate and summarize part of the “Where We’ve Been” section of the MPD150 report. They work in small groups to identify central themes, cite evidence, and reflect on their reactions and connections to the text. Students learn about the origins of policing and further their discussion of what the function of history is. </a:t>
            </a:r>
          </a:p>
          <a:p>
            <a:pPr algn="ctr"/>
            <a:r>
              <a:rPr lang="en-US" sz="1400" b="1" dirty="0"/>
              <a:t>Compelling Questions:</a:t>
            </a:r>
            <a:r>
              <a:rPr lang="en-US" sz="1400" dirty="0"/>
              <a:t> How does racism manifest in social institutions? How does knowing a history help us understand institutions/current events? What role has the police department played in the Minneapolis community? </a:t>
            </a:r>
          </a:p>
        </p:txBody>
      </p:sp>
    </p:spTree>
    <p:extLst>
      <p:ext uri="{BB962C8B-B14F-4D97-AF65-F5344CB8AC3E}">
        <p14:creationId xmlns:p14="http://schemas.microsoft.com/office/powerpoint/2010/main" val="305872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D9E1-3655-F64B-9EB3-94DB4FC051AA}"/>
              </a:ext>
            </a:extLst>
          </p:cNvPr>
          <p:cNvSpPr>
            <a:spLocks noGrp="1"/>
          </p:cNvSpPr>
          <p:nvPr>
            <p:ph type="title"/>
          </p:nvPr>
        </p:nvSpPr>
        <p:spPr>
          <a:xfrm>
            <a:off x="2044926" y="0"/>
            <a:ext cx="8915399" cy="1468800"/>
          </a:xfrm>
        </p:spPr>
        <p:txBody>
          <a:bodyPr/>
          <a:lstStyle/>
          <a:p>
            <a:r>
              <a:rPr lang="en-US" dirty="0"/>
              <a:t>Check-In </a:t>
            </a:r>
          </a:p>
        </p:txBody>
      </p:sp>
      <p:sp>
        <p:nvSpPr>
          <p:cNvPr id="3" name="Text Placeholder 2">
            <a:extLst>
              <a:ext uri="{FF2B5EF4-FFF2-40B4-BE49-F238E27FC236}">
                <a16:creationId xmlns:a16="http://schemas.microsoft.com/office/drawing/2014/main" id="{03CB57D4-2932-D648-9EAC-A45D3AC96443}"/>
              </a:ext>
            </a:extLst>
          </p:cNvPr>
          <p:cNvSpPr>
            <a:spLocks noGrp="1"/>
          </p:cNvSpPr>
          <p:nvPr>
            <p:ph type="body" idx="1"/>
          </p:nvPr>
        </p:nvSpPr>
        <p:spPr>
          <a:xfrm>
            <a:off x="2589212" y="1468800"/>
            <a:ext cx="8915399" cy="5193257"/>
          </a:xfrm>
        </p:spPr>
        <p:txBody>
          <a:bodyPr>
            <a:normAutofit/>
          </a:bodyPr>
          <a:lstStyle/>
          <a:p>
            <a:pPr marL="285750" indent="-285750">
              <a:buFont typeface="Arial" panose="020B0604020202020204" pitchFamily="34" charset="0"/>
              <a:buChar char="•"/>
            </a:pPr>
            <a:r>
              <a:rPr lang="en-US" sz="1800" dirty="0"/>
              <a:t>Having read some of the report, how are you feeling? What was your immediate reactions? Anything you weren’t expecting? Do you like it? </a:t>
            </a:r>
          </a:p>
          <a:p>
            <a:pPr marL="285750" indent="-285750">
              <a:buFont typeface="Arial" panose="020B0604020202020204" pitchFamily="34" charset="0"/>
              <a:buChar char="•"/>
            </a:pPr>
            <a:r>
              <a:rPr lang="en-US" sz="1800" dirty="0"/>
              <a:t>Kindle reader app or? – annotating (will explain how I go about doing this) </a:t>
            </a:r>
          </a:p>
          <a:p>
            <a:pPr marL="285750" indent="-285750">
              <a:buFont typeface="Arial" panose="020B0604020202020204" pitchFamily="34" charset="0"/>
              <a:buChar char="•"/>
            </a:pPr>
            <a:r>
              <a:rPr lang="en-US" sz="1800" b="1" dirty="0">
                <a:solidFill>
                  <a:schemeClr val="accent1"/>
                </a:solidFill>
              </a:rPr>
              <a:t>Community Agreements</a:t>
            </a:r>
          </a:p>
          <a:p>
            <a:pPr marL="800100" lvl="1" indent="-342900">
              <a:buFont typeface="Arial" panose="020B0604020202020204" pitchFamily="34" charset="0"/>
              <a:buChar char="•"/>
            </a:pPr>
            <a:r>
              <a:rPr lang="en-US" sz="1600" b="1" dirty="0">
                <a:solidFill>
                  <a:schemeClr val="accent1"/>
                </a:solidFill>
              </a:rPr>
              <a:t>I need a lot of feedback, so drop a: &lt;3 or </a:t>
            </a:r>
            <a:r>
              <a:rPr lang="en-US" sz="1600" b="1" dirty="0">
                <a:solidFill>
                  <a:schemeClr val="accent1"/>
                </a:solidFill>
                <a:sym typeface="Wingdings" pitchFamily="2" charset="2"/>
              </a:rPr>
              <a:t>:) or !!! or ?? </a:t>
            </a:r>
          </a:p>
          <a:p>
            <a:pPr marL="800100" lvl="1" indent="-342900">
              <a:buFont typeface="Arial" panose="020B0604020202020204" pitchFamily="34" charset="0"/>
              <a:buChar char="•"/>
            </a:pPr>
            <a:r>
              <a:rPr lang="en-US" sz="1600" b="1" dirty="0">
                <a:solidFill>
                  <a:schemeClr val="accent1"/>
                </a:solidFill>
                <a:sym typeface="Wingdings" pitchFamily="2" charset="2"/>
              </a:rPr>
              <a:t>Speak your truth – I statements </a:t>
            </a:r>
          </a:p>
          <a:p>
            <a:pPr marL="800100" lvl="1" indent="-342900">
              <a:buFont typeface="Arial" panose="020B0604020202020204" pitchFamily="34" charset="0"/>
              <a:buChar char="•"/>
            </a:pPr>
            <a:r>
              <a:rPr lang="en-US" sz="1600" b="1" dirty="0">
                <a:solidFill>
                  <a:schemeClr val="accent1"/>
                </a:solidFill>
                <a:sym typeface="Wingdings" pitchFamily="2" charset="2"/>
              </a:rPr>
              <a:t>RESPECT everyone’s experiences, feelings and opinions </a:t>
            </a:r>
          </a:p>
          <a:p>
            <a:pPr marL="800100" lvl="1" indent="-342900">
              <a:buFont typeface="Arial" panose="020B0604020202020204" pitchFamily="34" charset="0"/>
              <a:buChar char="•"/>
            </a:pPr>
            <a:r>
              <a:rPr lang="en-US" sz="1600" b="1" dirty="0">
                <a:solidFill>
                  <a:schemeClr val="accent1"/>
                </a:solidFill>
                <a:sym typeface="Wingdings" pitchFamily="2" charset="2"/>
              </a:rPr>
              <a:t>Be open and lean in </a:t>
            </a:r>
          </a:p>
          <a:p>
            <a:pPr marL="800100" lvl="1" indent="-342900">
              <a:buFont typeface="Arial" panose="020B0604020202020204" pitchFamily="34" charset="0"/>
              <a:buChar char="•"/>
            </a:pPr>
            <a:r>
              <a:rPr lang="en-US" sz="1600" b="1" dirty="0">
                <a:solidFill>
                  <a:schemeClr val="accent1"/>
                </a:solidFill>
                <a:sym typeface="Wingdings" pitchFamily="2" charset="2"/>
              </a:rPr>
              <a:t>Don’t speak over people – one mic </a:t>
            </a:r>
          </a:p>
          <a:p>
            <a:pPr marL="800100" lvl="1" indent="-342900">
              <a:buFont typeface="Arial" panose="020B0604020202020204" pitchFamily="34" charset="0"/>
              <a:buChar char="•"/>
            </a:pPr>
            <a:r>
              <a:rPr lang="en-US" sz="1600" b="1" dirty="0">
                <a:solidFill>
                  <a:schemeClr val="accent1"/>
                </a:solidFill>
                <a:sym typeface="Wingdings" pitchFamily="2" charset="2"/>
              </a:rPr>
              <a:t>Black lives over white feelings </a:t>
            </a:r>
          </a:p>
          <a:p>
            <a:pPr marL="800100" lvl="1" indent="-342900">
              <a:buFont typeface="Arial" panose="020B0604020202020204" pitchFamily="34" charset="0"/>
              <a:buChar char="•"/>
            </a:pPr>
            <a:r>
              <a:rPr lang="en-US" sz="1600" b="1" dirty="0">
                <a:solidFill>
                  <a:schemeClr val="accent1"/>
                </a:solidFill>
                <a:sym typeface="Wingdings" pitchFamily="2" charset="2"/>
              </a:rPr>
              <a:t>Be an ally </a:t>
            </a:r>
          </a:p>
          <a:p>
            <a:pPr marL="285750" indent="-285750">
              <a:buFont typeface="Arial" panose="020B0604020202020204" pitchFamily="34" charset="0"/>
              <a:buChar char="•"/>
            </a:pPr>
            <a:r>
              <a:rPr lang="en-US" sz="1800" b="1" dirty="0">
                <a:solidFill>
                  <a:schemeClr val="accent1"/>
                </a:solidFill>
              </a:rPr>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26077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D9E1-3655-F64B-9EB3-94DB4FC051AA}"/>
              </a:ext>
            </a:extLst>
          </p:cNvPr>
          <p:cNvSpPr>
            <a:spLocks noGrp="1"/>
          </p:cNvSpPr>
          <p:nvPr>
            <p:ph type="title"/>
          </p:nvPr>
        </p:nvSpPr>
        <p:spPr>
          <a:xfrm>
            <a:off x="2589212" y="446088"/>
            <a:ext cx="3505199" cy="976312"/>
          </a:xfrm>
        </p:spPr>
        <p:txBody>
          <a:bodyPr anchor="b">
            <a:normAutofit/>
          </a:bodyPr>
          <a:lstStyle/>
          <a:p>
            <a:r>
              <a:rPr lang="en-US" dirty="0"/>
              <a:t>Origins of Policing Lecture </a:t>
            </a:r>
          </a:p>
        </p:txBody>
      </p:sp>
      <p:pic>
        <p:nvPicPr>
          <p:cNvPr id="6" name="Picture 5" descr="Text, timeline&#10;&#10;Description automatically generated">
            <a:extLst>
              <a:ext uri="{FF2B5EF4-FFF2-40B4-BE49-F238E27FC236}">
                <a16:creationId xmlns:a16="http://schemas.microsoft.com/office/drawing/2014/main" id="{D934FFAA-9ED6-B941-861E-B688FDA7069A}"/>
              </a:ext>
            </a:extLst>
          </p:cNvPr>
          <p:cNvPicPr>
            <a:picLocks noChangeAspect="1"/>
          </p:cNvPicPr>
          <p:nvPr/>
        </p:nvPicPr>
        <p:blipFill>
          <a:blip r:embed="rId2"/>
          <a:stretch>
            <a:fillRect/>
          </a:stretch>
        </p:blipFill>
        <p:spPr>
          <a:xfrm>
            <a:off x="6138922" y="805487"/>
            <a:ext cx="5616358" cy="5616358"/>
          </a:xfrm>
          <a:prstGeom prst="rect">
            <a:avLst/>
          </a:prstGeom>
          <a:noFill/>
        </p:spPr>
      </p:pic>
      <p:sp>
        <p:nvSpPr>
          <p:cNvPr id="3" name="Text Placeholder 2">
            <a:extLst>
              <a:ext uri="{FF2B5EF4-FFF2-40B4-BE49-F238E27FC236}">
                <a16:creationId xmlns:a16="http://schemas.microsoft.com/office/drawing/2014/main" id="{03CB57D4-2932-D648-9EAC-A45D3AC96443}"/>
              </a:ext>
            </a:extLst>
          </p:cNvPr>
          <p:cNvSpPr>
            <a:spLocks noGrp="1"/>
          </p:cNvSpPr>
          <p:nvPr>
            <p:ph type="body" sz="half" idx="2"/>
          </p:nvPr>
        </p:nvSpPr>
        <p:spPr>
          <a:xfrm>
            <a:off x="2589212" y="1598613"/>
            <a:ext cx="3505199" cy="4262436"/>
          </a:xfrm>
        </p:spPr>
        <p:txBody>
          <a:bodyPr>
            <a:normAutofit/>
          </a:bodyPr>
          <a:lstStyle/>
          <a:p>
            <a:pPr marL="285750" indent="-285750">
              <a:buFont typeface="Arial" panose="020B0604020202020204" pitchFamily="34" charset="0"/>
              <a:buChar char="•"/>
            </a:pPr>
            <a:r>
              <a:rPr lang="en-US" sz="1800" dirty="0"/>
              <a:t>“﻿In 1829, growing levels of property crime caused by urbanization and the creation of urban poverty led to the creation of a police force in London—the Metropolitan Police Department”… </a:t>
            </a:r>
          </a:p>
          <a:p>
            <a:pPr marL="285750" indent="-285750">
              <a:buFont typeface="Arial" panose="020B0604020202020204" pitchFamily="34" charset="0"/>
              <a:buChar char="•"/>
            </a:pPr>
            <a:r>
              <a:rPr lang="en-US" sz="1800" dirty="0"/>
              <a:t>Policing began in England to maintain their rule and control rebellious communities in Ireland </a:t>
            </a:r>
          </a:p>
          <a:p>
            <a:pPr marL="285750" indent="-285750">
              <a:buFont typeface="Arial" panose="020B0604020202020204" pitchFamily="34" charset="0"/>
              <a:buChar char="•"/>
            </a:pPr>
            <a:r>
              <a:rPr lang="en-US" sz="1800" dirty="0"/>
              <a:t>“rooted in colonialism and protection of property” </a:t>
            </a:r>
          </a:p>
          <a:p>
            <a:pPr marL="285750" indent="-285750">
              <a:buFont typeface="Arial" panose="020B0604020202020204" pitchFamily="34" charset="0"/>
              <a:buChar char="•"/>
            </a:pPr>
            <a:endParaRPr lang="en-US" sz="1800" dirty="0"/>
          </a:p>
        </p:txBody>
      </p:sp>
      <p:sp>
        <p:nvSpPr>
          <p:cNvPr id="7" name="Rectangle 6">
            <a:extLst>
              <a:ext uri="{FF2B5EF4-FFF2-40B4-BE49-F238E27FC236}">
                <a16:creationId xmlns:a16="http://schemas.microsoft.com/office/drawing/2014/main" id="{5390E925-BE31-644F-B94A-EAB0D47997C5}"/>
              </a:ext>
            </a:extLst>
          </p:cNvPr>
          <p:cNvSpPr/>
          <p:nvPr/>
        </p:nvSpPr>
        <p:spPr>
          <a:xfrm>
            <a:off x="6094411" y="269875"/>
            <a:ext cx="5477782" cy="369332"/>
          </a:xfrm>
          <a:prstGeom prst="rect">
            <a:avLst/>
          </a:prstGeom>
        </p:spPr>
        <p:txBody>
          <a:bodyPr wrap="none">
            <a:spAutoFit/>
          </a:bodyPr>
          <a:lstStyle/>
          <a:p>
            <a:r>
              <a:rPr lang="en-US" dirty="0"/>
              <a:t>A note on the beginning of policing in England:</a:t>
            </a:r>
          </a:p>
        </p:txBody>
      </p:sp>
    </p:spTree>
    <p:extLst>
      <p:ext uri="{BB962C8B-B14F-4D97-AF65-F5344CB8AC3E}">
        <p14:creationId xmlns:p14="http://schemas.microsoft.com/office/powerpoint/2010/main" val="343286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25;p87">
            <a:extLst>
              <a:ext uri="{FF2B5EF4-FFF2-40B4-BE49-F238E27FC236}">
                <a16:creationId xmlns:a16="http://schemas.microsoft.com/office/drawing/2014/main" id="{389AE5ED-5011-FD4E-BE8E-03271AFEB9AA}"/>
              </a:ext>
            </a:extLst>
          </p:cNvPr>
          <p:cNvPicPr preferRelativeResize="0"/>
          <p:nvPr/>
        </p:nvPicPr>
        <p:blipFill>
          <a:blip r:embed="rId2">
            <a:alphaModFix/>
          </a:blip>
          <a:stretch>
            <a:fillRect/>
          </a:stretch>
        </p:blipFill>
        <p:spPr>
          <a:xfrm>
            <a:off x="1634837" y="488156"/>
            <a:ext cx="9795163" cy="5034054"/>
          </a:xfrm>
          <a:prstGeom prst="rect">
            <a:avLst/>
          </a:prstGeom>
          <a:noFill/>
          <a:ln>
            <a:noFill/>
          </a:ln>
        </p:spPr>
      </p:pic>
      <p:sp>
        <p:nvSpPr>
          <p:cNvPr id="3" name="Title 1">
            <a:extLst>
              <a:ext uri="{FF2B5EF4-FFF2-40B4-BE49-F238E27FC236}">
                <a16:creationId xmlns:a16="http://schemas.microsoft.com/office/drawing/2014/main" id="{88F252FD-071F-3443-A5C6-31864375EE99}"/>
              </a:ext>
            </a:extLst>
          </p:cNvPr>
          <p:cNvSpPr txBox="1">
            <a:spLocks/>
          </p:cNvSpPr>
          <p:nvPr/>
        </p:nvSpPr>
        <p:spPr>
          <a:xfrm>
            <a:off x="463138" y="-674914"/>
            <a:ext cx="7801697" cy="976312"/>
          </a:xfrm>
          <a:prstGeom prst="rect">
            <a:avLst/>
          </a:prstGeom>
        </p:spPr>
        <p:txBody>
          <a:bodyPr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Timeline from the sunrise movement DTP crash course </a:t>
            </a:r>
          </a:p>
        </p:txBody>
      </p:sp>
      <p:sp>
        <p:nvSpPr>
          <p:cNvPr id="4" name="Text Placeholder 2">
            <a:extLst>
              <a:ext uri="{FF2B5EF4-FFF2-40B4-BE49-F238E27FC236}">
                <a16:creationId xmlns:a16="http://schemas.microsoft.com/office/drawing/2014/main" id="{A69AFE86-9523-3E48-A005-8F2BF21F0E6C}"/>
              </a:ext>
            </a:extLst>
          </p:cNvPr>
          <p:cNvSpPr txBox="1">
            <a:spLocks/>
          </p:cNvSpPr>
          <p:nvPr/>
        </p:nvSpPr>
        <p:spPr>
          <a:xfrm>
            <a:off x="1757939" y="5009811"/>
            <a:ext cx="10557163" cy="42624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600" dirty="0"/>
              <a:t>”These patrols (and their Northern equivalents, town watches) were empowered to enforce curfews against Black and Native folks, search and confiscate their property, and brutalize them, with or without cause.2 These groups were gradually granted additional powers and jurisdiction, eventually evolving directly into modern police departments. One example of this can be seen in Charleston, South Carolina, where a town watch created in 1671 for the explicit purpose of keeping Native and Black people in line eventually turned into the city’s first police department”. </a:t>
            </a:r>
          </a:p>
        </p:txBody>
      </p:sp>
    </p:spTree>
    <p:extLst>
      <p:ext uri="{BB962C8B-B14F-4D97-AF65-F5344CB8AC3E}">
        <p14:creationId xmlns:p14="http://schemas.microsoft.com/office/powerpoint/2010/main" val="19370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8E97-A093-8E45-8731-2C37A2D32B1E}"/>
              </a:ext>
            </a:extLst>
          </p:cNvPr>
          <p:cNvSpPr>
            <a:spLocks noGrp="1"/>
          </p:cNvSpPr>
          <p:nvPr>
            <p:ph type="title"/>
          </p:nvPr>
        </p:nvSpPr>
        <p:spPr>
          <a:xfrm>
            <a:off x="2680012" y="3171367"/>
            <a:ext cx="8911687" cy="1280890"/>
          </a:xfrm>
        </p:spPr>
        <p:txBody>
          <a:bodyPr/>
          <a:lstStyle/>
          <a:p>
            <a:r>
              <a:rPr lang="en-US" dirty="0"/>
              <a:t>Critical Resistance Timeline </a:t>
            </a:r>
          </a:p>
        </p:txBody>
      </p:sp>
    </p:spTree>
    <p:extLst>
      <p:ext uri="{BB962C8B-B14F-4D97-AF65-F5344CB8AC3E}">
        <p14:creationId xmlns:p14="http://schemas.microsoft.com/office/powerpoint/2010/main" val="133082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73D3-61D5-8F4A-9BF5-1D58C4949C14}"/>
              </a:ext>
            </a:extLst>
          </p:cNvPr>
          <p:cNvSpPr>
            <a:spLocks noGrp="1"/>
          </p:cNvSpPr>
          <p:nvPr>
            <p:ph type="title"/>
          </p:nvPr>
        </p:nvSpPr>
        <p:spPr>
          <a:xfrm>
            <a:off x="2421572" y="1036321"/>
            <a:ext cx="8915399" cy="1468800"/>
          </a:xfrm>
        </p:spPr>
        <p:txBody>
          <a:bodyPr/>
          <a:lstStyle/>
          <a:p>
            <a:r>
              <a:rPr lang="en-US" dirty="0"/>
              <a:t>Group Work </a:t>
            </a:r>
          </a:p>
        </p:txBody>
      </p:sp>
      <p:sp>
        <p:nvSpPr>
          <p:cNvPr id="3" name="Text Placeholder 2">
            <a:extLst>
              <a:ext uri="{FF2B5EF4-FFF2-40B4-BE49-F238E27FC236}">
                <a16:creationId xmlns:a16="http://schemas.microsoft.com/office/drawing/2014/main" id="{CA1B8CDD-8F9A-DC4C-9A42-1FB63B51E090}"/>
              </a:ext>
            </a:extLst>
          </p:cNvPr>
          <p:cNvSpPr>
            <a:spLocks noGrp="1"/>
          </p:cNvSpPr>
          <p:nvPr>
            <p:ph type="body" idx="1"/>
          </p:nvPr>
        </p:nvSpPr>
        <p:spPr>
          <a:xfrm>
            <a:off x="2573972" y="3207104"/>
            <a:ext cx="8915399" cy="3147976"/>
          </a:xfrm>
        </p:spPr>
        <p:txBody>
          <a:bodyPr>
            <a:normAutofit/>
          </a:bodyPr>
          <a:lstStyle/>
          <a:p>
            <a:pPr marL="342900" lvl="0" indent="-342900">
              <a:buFont typeface="Arial" panose="020B0604020202020204" pitchFamily="34" charset="0"/>
              <a:buChar char="•"/>
            </a:pPr>
            <a:r>
              <a:rPr lang="en-US" dirty="0"/>
              <a:t>Answer questions together/discuss answers </a:t>
            </a:r>
          </a:p>
          <a:p>
            <a:pPr marL="342900" lvl="0" indent="-342900">
              <a:buFont typeface="Arial" panose="020B0604020202020204" pitchFamily="34" charset="0"/>
              <a:buChar char="•"/>
            </a:pPr>
            <a:r>
              <a:rPr lang="en-US" dirty="0"/>
              <a:t>Identify central themes (racism, policing, abolition, safety, justice, community)</a:t>
            </a:r>
          </a:p>
          <a:p>
            <a:pPr marL="342900" lvl="0" indent="-342900">
              <a:buFont typeface="Arial" panose="020B0604020202020204" pitchFamily="34" charset="0"/>
              <a:buChar char="•"/>
            </a:pPr>
            <a:r>
              <a:rPr lang="en-US" dirty="0"/>
              <a:t>Cite evidence (answer to questions come from text)</a:t>
            </a:r>
          </a:p>
          <a:p>
            <a:pPr marL="342900" lvl="0" indent="-342900">
              <a:buFont typeface="Arial" panose="020B0604020202020204" pitchFamily="34" charset="0"/>
              <a:buChar char="•"/>
            </a:pPr>
            <a:r>
              <a:rPr lang="en-US" dirty="0"/>
              <a:t>Reflect on connections to the text </a:t>
            </a:r>
          </a:p>
        </p:txBody>
      </p:sp>
    </p:spTree>
    <p:extLst>
      <p:ext uri="{BB962C8B-B14F-4D97-AF65-F5344CB8AC3E}">
        <p14:creationId xmlns:p14="http://schemas.microsoft.com/office/powerpoint/2010/main" val="386952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BDAE-B9AD-E241-9EFE-FB430B5719E7}"/>
              </a:ext>
            </a:extLst>
          </p:cNvPr>
          <p:cNvSpPr>
            <a:spLocks noGrp="1"/>
          </p:cNvSpPr>
          <p:nvPr>
            <p:ph type="title"/>
          </p:nvPr>
        </p:nvSpPr>
        <p:spPr/>
        <p:txBody>
          <a:bodyPr/>
          <a:lstStyle/>
          <a:p>
            <a:r>
              <a:rPr lang="en-US" dirty="0"/>
              <a:t>Share out </a:t>
            </a:r>
          </a:p>
        </p:txBody>
      </p:sp>
      <p:sp>
        <p:nvSpPr>
          <p:cNvPr id="3" name="Text Placeholder 2">
            <a:extLst>
              <a:ext uri="{FF2B5EF4-FFF2-40B4-BE49-F238E27FC236}">
                <a16:creationId xmlns:a16="http://schemas.microsoft.com/office/drawing/2014/main" id="{510ADCB5-CF94-0C42-9609-07A4E1CF9FD7}"/>
              </a:ext>
            </a:extLst>
          </p:cNvPr>
          <p:cNvSpPr>
            <a:spLocks noGrp="1"/>
          </p:cNvSpPr>
          <p:nvPr>
            <p:ph type="body" idx="1"/>
          </p:nvPr>
        </p:nvSpPr>
        <p:spPr/>
        <p:txBody>
          <a:bodyPr/>
          <a:lstStyle/>
          <a:p>
            <a:r>
              <a:rPr lang="en-US" dirty="0"/>
              <a:t>Essential themes and evidence from your part. </a:t>
            </a:r>
          </a:p>
        </p:txBody>
      </p:sp>
    </p:spTree>
    <p:extLst>
      <p:ext uri="{BB962C8B-B14F-4D97-AF65-F5344CB8AC3E}">
        <p14:creationId xmlns:p14="http://schemas.microsoft.com/office/powerpoint/2010/main" val="78653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1721225-FC86-7C4B-9C48-564F2BE7448D}"/>
              </a:ext>
            </a:extLst>
          </p:cNvPr>
          <p:cNvSpPr>
            <a:spLocks noGrp="1"/>
          </p:cNvSpPr>
          <p:nvPr>
            <p:ph type="title"/>
          </p:nvPr>
        </p:nvSpPr>
        <p:spPr>
          <a:xfrm>
            <a:off x="4633346" y="-2069732"/>
            <a:ext cx="3778870" cy="3943250"/>
          </a:xfrm>
        </p:spPr>
        <p:txBody>
          <a:bodyPr vert="horz" lIns="91440" tIns="45720" rIns="91440" bIns="45720" rtlCol="0" anchor="b">
            <a:normAutofit/>
          </a:bodyPr>
          <a:lstStyle/>
          <a:p>
            <a:r>
              <a:rPr lang="en-US" dirty="0">
                <a:solidFill>
                  <a:schemeClr val="tx1"/>
                </a:solidFill>
              </a:rPr>
              <a:t>Exit Ticket </a:t>
            </a:r>
          </a:p>
        </p:txBody>
      </p:sp>
      <p:sp>
        <p:nvSpPr>
          <p:cNvPr id="46"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4E3DCA0A-AD5D-F24D-BC99-E13ED7379797}"/>
              </a:ext>
            </a:extLst>
          </p:cNvPr>
          <p:cNvSpPr/>
          <p:nvPr/>
        </p:nvSpPr>
        <p:spPr>
          <a:xfrm>
            <a:off x="5446012" y="4693602"/>
            <a:ext cx="6645337" cy="1677382"/>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 MPD150 REPORT: PART 2 “Where We’re At” </a:t>
            </a:r>
          </a:p>
          <a:p>
            <a:pPr marL="285750" indent="-285750">
              <a:buFont typeface="Arial" panose="020B0604020202020204" pitchFamily="34" charset="0"/>
              <a:buChar char="•"/>
            </a:pPr>
            <a:r>
              <a:rPr lang="en-US" sz="15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Read/listen to part 2 for 10 minutes and skim the rest </a:t>
            </a:r>
            <a:endParaRPr lang="en-US" sz="15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latin typeface="Times New Roman" panose="02020603050405020304" pitchFamily="18" charset="0"/>
                <a:ea typeface="Calibri" panose="020F0502020204030204" pitchFamily="34" charset="0"/>
                <a:cs typeface="Times New Roman" panose="02020603050405020304" pitchFamily="18" charset="0"/>
              </a:rPr>
              <a:t>Read/listen to part 2 for 15 minutes and skim the rest </a:t>
            </a: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latin typeface="Times New Roman" panose="02020603050405020304" pitchFamily="18" charset="0"/>
                <a:ea typeface="Calibri" panose="020F0502020204030204" pitchFamily="34" charset="0"/>
                <a:cs typeface="Times New Roman" panose="02020603050405020304" pitchFamily="18" charset="0"/>
              </a:rPr>
              <a:t>Read/Listen to part 2 for 30 minutes </a:t>
            </a:r>
          </a:p>
          <a:p>
            <a:pPr marL="285750" indent="-285750">
              <a:buFont typeface="Arial" panose="020B0604020202020204" pitchFamily="34" charset="0"/>
              <a:buChar char="•"/>
            </a:pPr>
            <a:endParaRPr lang="en-US" sz="20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D1A3E28-215B-5841-918C-A408A3F71D77}"/>
              </a:ext>
            </a:extLst>
          </p:cNvPr>
          <p:cNvSpPr/>
          <p:nvPr/>
        </p:nvSpPr>
        <p:spPr>
          <a:xfrm>
            <a:off x="369803" y="5195486"/>
            <a:ext cx="2983931" cy="584775"/>
          </a:xfrm>
          <a:prstGeom prst="rect">
            <a:avLst/>
          </a:prstGeom>
        </p:spPr>
        <p:txBody>
          <a:bodyPr wrap="square">
            <a:spAutoFit/>
          </a:bodyPr>
          <a:lstStyle/>
          <a:p>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HOMEWORK</a:t>
            </a:r>
            <a:endParaRPr lang="en-US" sz="3200" dirty="0">
              <a:solidFill>
                <a:schemeClr val="bg1"/>
              </a:solidFill>
            </a:endParaRPr>
          </a:p>
        </p:txBody>
      </p:sp>
      <p:pic>
        <p:nvPicPr>
          <p:cNvPr id="4" name="Picture 3" descr="Qr code&#10;&#10;Description automatically generated">
            <a:extLst>
              <a:ext uri="{FF2B5EF4-FFF2-40B4-BE49-F238E27FC236}">
                <a16:creationId xmlns:a16="http://schemas.microsoft.com/office/drawing/2014/main" id="{C4E43E13-3825-7047-8B26-541F17A227F4}"/>
              </a:ext>
            </a:extLst>
          </p:cNvPr>
          <p:cNvPicPr>
            <a:picLocks noChangeAspect="1"/>
          </p:cNvPicPr>
          <p:nvPr/>
        </p:nvPicPr>
        <p:blipFill>
          <a:blip r:embed="rId3"/>
          <a:stretch>
            <a:fillRect/>
          </a:stretch>
        </p:blipFill>
        <p:spPr>
          <a:xfrm>
            <a:off x="393598" y="620557"/>
            <a:ext cx="3418245" cy="3418245"/>
          </a:xfrm>
          <a:prstGeom prst="rect">
            <a:avLst/>
          </a:prstGeom>
        </p:spPr>
      </p:pic>
    </p:spTree>
    <p:extLst>
      <p:ext uri="{BB962C8B-B14F-4D97-AF65-F5344CB8AC3E}">
        <p14:creationId xmlns:p14="http://schemas.microsoft.com/office/powerpoint/2010/main" val="3676036164"/>
      </p:ext>
    </p:extLst>
  </p:cSld>
  <p:clrMapOvr>
    <a:masterClrMapping/>
  </p:clrMapOvr>
</p:sld>
</file>

<file path=ppt/theme/theme1.xml><?xml version="1.0" encoding="utf-8"?>
<a:theme xmlns:a="http://schemas.openxmlformats.org/drawingml/2006/main" name="Wisp">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 id="{17A8A9D3-4427-6244-9251-5D7F4D60BAB7}" vid="{513CA0D7-360C-D546-B028-90DF4BBF2E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588</Words>
  <Application>Microsoft Macintosh PowerPoint</Application>
  <PresentationFormat>Widescreen</PresentationFormat>
  <Paragraphs>52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Wisp</vt:lpstr>
      <vt:lpstr>WELCOME TO  THE MURDER OF GEORGE FLOYD AND THE HISTORY OF POLICING </vt:lpstr>
      <vt:lpstr>Agenda </vt:lpstr>
      <vt:lpstr>Check-In </vt:lpstr>
      <vt:lpstr>Origins of Policing Lecture </vt:lpstr>
      <vt:lpstr>PowerPoint Presentation</vt:lpstr>
      <vt:lpstr>Critical Resistance Timeline </vt:lpstr>
      <vt:lpstr>Group Work </vt:lpstr>
      <vt:lpstr>Share out </vt:lpstr>
      <vt:lpstr>Exit Ticket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MURDER OF GEORGE FLOYD AND THE HISTORY OF POLICING </dc:title>
  <dc:creator>ErrDaisha Floyd</dc:creator>
  <cp:lastModifiedBy>ErrDaisha Floyd</cp:lastModifiedBy>
  <cp:revision>3</cp:revision>
  <dcterms:created xsi:type="dcterms:W3CDTF">2020-10-11T16:45:46Z</dcterms:created>
  <dcterms:modified xsi:type="dcterms:W3CDTF">2020-10-11T16:58:50Z</dcterms:modified>
</cp:coreProperties>
</file>